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165" autoAdjust="0"/>
  </p:normalViewPr>
  <p:slideViewPr>
    <p:cSldViewPr snapToGrid="0">
      <p:cViewPr varScale="1">
        <p:scale>
          <a:sx n="71" d="100"/>
          <a:sy n="71" d="100"/>
        </p:scale>
        <p:origin x="17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13b256bc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13b256bc9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1313b256bc9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13b256b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13b256b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有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的学生报告归属感低的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，是其在整个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HDSB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人口中预测值的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1.5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，报告积极学校氛围评分低的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是其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1.2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。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313b256b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13b256b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13b256bc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有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的学生报告</a:t>
            </a:r>
            <a:r>
              <a:rPr lang="en-CA" altLang="zh-CN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在学校图片、材料、主题和事件中的正面表现评分较低的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，是他们在整个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HDSB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人群中预测的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1.2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。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313b256bc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b256bc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b256bc9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313b256bc9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13b256b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13b256bc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有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的学生报告幸福感和参与度低的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，比他们在整个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HDSB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人群中的预测低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1.3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。 与没有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的学生相比，他们报告幸福感和参与度低的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也高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1.4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（数据未显示）。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313b256bc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13b256bc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13b256bc9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与他们在整个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HDSB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人群中的存在相比，有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的学生出现较低质量的师生关系的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是其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1.2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，而经历低质量的师生关系的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是其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1.53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。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313b256bc9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13b256bc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13b256bc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有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的学生报告说教育工作者的期望，低于他们在整个 </a:t>
            </a:r>
            <a:r>
              <a:rPr lang="en-US" altLang="zh-CN" dirty="0">
                <a:latin typeface="Arial"/>
                <a:ea typeface="Arial"/>
                <a:cs typeface="Arial"/>
                <a:sym typeface="Arial"/>
              </a:rPr>
              <a:t>HDSB 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人群中预期的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可能性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是其 </a:t>
            </a:r>
            <a:r>
              <a:rPr lang="en-US" altLang="zh-CN" b="1" dirty="0">
                <a:latin typeface="Arial"/>
                <a:ea typeface="Arial"/>
                <a:cs typeface="Arial"/>
                <a:sym typeface="Arial"/>
              </a:rPr>
              <a:t>1.4 </a:t>
            </a:r>
            <a:r>
              <a:rPr lang="zh-CN" altLang="en-US" b="1" dirty="0">
                <a:latin typeface="Arial"/>
                <a:ea typeface="Arial"/>
                <a:cs typeface="Arial"/>
                <a:sym typeface="Arial"/>
              </a:rPr>
              <a:t>倍</a:t>
            </a:r>
            <a:r>
              <a:rPr lang="zh-CN" altLang="en-US" dirty="0"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313b256bc9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f13818fa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f13818fa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2f13818fa0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1b2d90e42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1b2d90e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1b2d90e42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31b2d90e4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13818f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13818fa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整体参与</a:t>
            </a:r>
            <a:endParaRPr lang="en-CA" altLang="zh-CN" sz="11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拥有 </a:t>
            </a:r>
            <a:r>
              <a:rPr lang="en-US" altLang="zh-CN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IEP </a:t>
            </a: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的 </a:t>
            </a:r>
            <a:r>
              <a:rPr lang="en-US" altLang="zh-CN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K-12 </a:t>
            </a: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年级学生 </a:t>
            </a:r>
            <a:r>
              <a:rPr lang="en-US" altLang="zh-CN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- 12,393 </a:t>
            </a: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人中有 </a:t>
            </a:r>
            <a:r>
              <a:rPr lang="en-US" altLang="zh-CN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9,567 </a:t>
            </a: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人 </a:t>
            </a:r>
            <a:r>
              <a:rPr lang="en-US" altLang="zh-CN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= 77% </a:t>
            </a:r>
            <a:r>
              <a:rPr lang="zh-CN" alt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的参与率</a:t>
            </a:r>
            <a:endParaRPr lang="en-CA" dirty="0"/>
          </a:p>
        </p:txBody>
      </p:sp>
      <p:sp>
        <p:nvSpPr>
          <p:cNvPr id="110" name="Google Shape;110;g12f13818fa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13b256b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13b256bc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1313b256bc9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f13818f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f13818fa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男学生有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</a:t>
            </a:r>
            <a:r>
              <a:rPr lang="en-CA" altLang="zh-CN" sz="13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是他们在整个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HDSB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学生群体中预测的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1.26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。此外，男学生有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是女学生的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1.7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（数据未显示）。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12f13818fa0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f13818f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f13818fa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在有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的学生中，识别为男孩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男人和性别多样化学生的学生比例过高。 与他们在整个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HDSB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学生群体中的存在相比，性别多样化的学生有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可能性高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1.5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，与女孩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女性相比，有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可能性高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2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（图表未显示）。 与女孩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女性相比，男孩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男性有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可能性高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1.7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（图表未显示）。</a:t>
            </a:r>
            <a:endParaRPr lang="en-CA" altLang="zh-CN"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识别为男孩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男人的学生有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</a:t>
            </a:r>
            <a:r>
              <a:rPr lang="en-CA" altLang="zh-CN" sz="13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是其整体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HDSB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代表预测的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1.2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。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g12f13818fa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f13818f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f13818fa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LGBTQ2S+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性少数群体学生有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IEP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可能性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，是他们在整个 </a:t>
            </a:r>
            <a:r>
              <a:rPr lang="en-US" altLang="zh-CN" sz="1300" dirty="0">
                <a:latin typeface="Open Sans"/>
                <a:ea typeface="Open Sans"/>
                <a:cs typeface="Open Sans"/>
                <a:sym typeface="Open Sans"/>
              </a:rPr>
              <a:t>HDSB 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学生群体中预测的 </a:t>
            </a:r>
            <a:r>
              <a:rPr lang="en-US" altLang="zh-CN" sz="1300" b="1" dirty="0">
                <a:latin typeface="Open Sans"/>
                <a:ea typeface="Open Sans"/>
                <a:cs typeface="Open Sans"/>
                <a:sym typeface="Open Sans"/>
              </a:rPr>
              <a:t>1.3 </a:t>
            </a:r>
            <a:r>
              <a:rPr lang="zh-CN" altLang="en-US" sz="1300" b="1" dirty="0">
                <a:latin typeface="Open Sans"/>
                <a:ea typeface="Open Sans"/>
                <a:cs typeface="Open Sans"/>
                <a:sym typeface="Open Sans"/>
              </a:rPr>
              <a:t>倍</a:t>
            </a:r>
            <a:r>
              <a:rPr lang="zh-CN" altLang="en-US" sz="1300" dirty="0">
                <a:latin typeface="Open Sans"/>
                <a:ea typeface="Open Sans"/>
                <a:cs typeface="Open Sans"/>
                <a:sym typeface="Open Sans"/>
              </a:rPr>
              <a:t>。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12f13818fa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13818fa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13818fa0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dirty="0"/>
              <a:t>在有 </a:t>
            </a:r>
            <a:r>
              <a:rPr lang="en-US" altLang="zh-CN" dirty="0"/>
              <a:t>IEP </a:t>
            </a:r>
            <a:r>
              <a:rPr lang="zh-CN" altLang="en-US" dirty="0"/>
              <a:t>的学生中，黑人、原住民和白人学生的</a:t>
            </a:r>
            <a:r>
              <a:rPr lang="zh-CN" altLang="en-US" b="1" dirty="0"/>
              <a:t>比例过高</a:t>
            </a:r>
            <a:r>
              <a:rPr lang="zh-CN" altLang="en-US" dirty="0"/>
              <a:t>。最值得注意的是，原住民学生有 </a:t>
            </a:r>
            <a:r>
              <a:rPr lang="en-US" altLang="zh-CN" dirty="0"/>
              <a:t>IEP </a:t>
            </a:r>
            <a:r>
              <a:rPr lang="zh-CN" altLang="en-US" dirty="0"/>
              <a:t>的</a:t>
            </a:r>
            <a:r>
              <a:rPr lang="zh-CN" altLang="en-US" b="1" dirty="0"/>
              <a:t>可能性</a:t>
            </a:r>
            <a:r>
              <a:rPr lang="zh-CN" altLang="en-US" dirty="0"/>
              <a:t>，是他们在整个 </a:t>
            </a:r>
            <a:r>
              <a:rPr lang="en-US" altLang="zh-CN" dirty="0"/>
              <a:t>HDSB </a:t>
            </a:r>
            <a:r>
              <a:rPr lang="zh-CN" altLang="en-US" dirty="0"/>
              <a:t>学生群体中预测的 </a:t>
            </a:r>
            <a:r>
              <a:rPr lang="en-US" altLang="zh-CN" b="1" dirty="0"/>
              <a:t>1.6 </a:t>
            </a:r>
            <a:r>
              <a:rPr lang="zh-CN" altLang="en-US" b="1" dirty="0"/>
              <a:t>倍</a:t>
            </a:r>
            <a:r>
              <a:rPr lang="zh-CN" altLang="en-US" dirty="0"/>
              <a:t>。</a:t>
            </a:r>
            <a:endParaRPr dirty="0"/>
          </a:p>
        </p:txBody>
      </p:sp>
      <p:sp>
        <p:nvSpPr>
          <p:cNvPr id="144" name="Google Shape;144;g12f13818fa0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648955"/>
            <a:ext cx="9144000" cy="51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258" r="258"/>
          <a:stretch/>
        </p:blipFill>
        <p:spPr>
          <a:xfrm>
            <a:off x="0" y="0"/>
            <a:ext cx="91439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846450" y="1055300"/>
            <a:ext cx="5115300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学生普查</a:t>
            </a:r>
            <a:endParaRPr lang="en-CA" altLang="zh-CN" sz="3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5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按学生身份和经历</a:t>
            </a:r>
            <a:endParaRPr lang="en-CA" altLang="zh-CN" sz="25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25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分解的特殊教育数据</a:t>
            </a:r>
            <a:endParaRPr sz="3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45800" y="3724050"/>
            <a:ext cx="448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Rossana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Bisceglia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, PhD </a:t>
            </a:r>
            <a:r>
              <a:rPr lang="zh-CN" altLang="en-US" sz="1600" dirty="0">
                <a:latin typeface="Open Sans"/>
                <a:ea typeface="Open Sans"/>
                <a:cs typeface="Open Sans"/>
                <a:sym typeface="Open Sans"/>
              </a:rPr>
              <a:t>罗萨娜</a:t>
            </a:r>
            <a:r>
              <a:rPr lang="en-US" altLang="zh-CN" sz="1600" dirty="0">
                <a:latin typeface="Open Sans"/>
                <a:ea typeface="Open Sans"/>
                <a:cs typeface="Open Sans"/>
                <a:sym typeface="Open Sans"/>
              </a:rPr>
              <a:t>·</a:t>
            </a:r>
            <a:r>
              <a:rPr lang="zh-CN" altLang="en-US" sz="1600" dirty="0">
                <a:latin typeface="Open Sans"/>
                <a:ea typeface="Open Sans"/>
                <a:cs typeface="Open Sans"/>
                <a:sym typeface="Open Sans"/>
              </a:rPr>
              <a:t>比谢利亚博士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Marija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Glisic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, PhD </a:t>
            </a:r>
            <a:r>
              <a:rPr lang="zh-CN" altLang="en-US" sz="1600" dirty="0">
                <a:latin typeface="Open Sans"/>
                <a:ea typeface="Open Sans"/>
                <a:cs typeface="Open Sans"/>
                <a:sym typeface="Open Sans"/>
              </a:rPr>
              <a:t>玛丽亚</a:t>
            </a:r>
            <a:r>
              <a:rPr lang="en-US" altLang="zh-CN" sz="1600" dirty="0">
                <a:latin typeface="Open Sans"/>
                <a:ea typeface="Open Sans"/>
                <a:cs typeface="Open Sans"/>
                <a:sym typeface="Open Sans"/>
              </a:rPr>
              <a:t>·</a:t>
            </a:r>
            <a:r>
              <a:rPr lang="zh-CN" altLang="en-US" sz="1600" dirty="0">
                <a:latin typeface="Open Sans"/>
                <a:ea typeface="Open Sans"/>
                <a:cs typeface="Open Sans"/>
                <a:sym typeface="Open Sans"/>
              </a:rPr>
              <a:t>格利西奇博士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latin typeface="Open Sans"/>
                <a:ea typeface="Open Sans"/>
                <a:cs typeface="Open Sans"/>
                <a:sym typeface="Open Sans"/>
              </a:rPr>
              <a:t>研究与问责部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有 </a:t>
            </a:r>
            <a:r>
              <a:rPr lang="en-US" altLang="zh-CN" sz="2800" b="1" dirty="0">
                <a:solidFill>
                  <a:srgbClr val="FF0000"/>
                </a:solidFill>
              </a:rPr>
              <a:t>IEP </a:t>
            </a:r>
            <a:r>
              <a:rPr lang="zh-CN" altLang="en-US" sz="2800" b="1" dirty="0">
                <a:solidFill>
                  <a:srgbClr val="FF0000"/>
                </a:solidFill>
              </a:rPr>
              <a:t>的学生如何评分他们的学校氛围、</a:t>
            </a:r>
            <a:endParaRPr lang="en-CA" altLang="zh-CN"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归属感和积极表现？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000" dirty="0"/>
              <a:t>按学校氛围和归属感的 </a:t>
            </a:r>
            <a:r>
              <a:rPr lang="en-US" altLang="zh-CN" sz="3000" dirty="0"/>
              <a:t>IEP</a:t>
            </a:r>
            <a:endParaRPr sz="3000" dirty="0"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7" y="1239303"/>
            <a:ext cx="484948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07103"/>
            <a:ext cx="8839200" cy="276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按积极表现的 </a:t>
            </a:r>
            <a:r>
              <a:rPr lang="en-US" dirty="0"/>
              <a:t>IEP</a:t>
            </a:r>
            <a:endParaRPr dirty="0"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7" y="1239303"/>
            <a:ext cx="484948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00" y="1754700"/>
            <a:ext cx="7461600" cy="2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155CC"/>
                </a:solidFill>
              </a:rPr>
              <a:t>有 </a:t>
            </a:r>
            <a:r>
              <a:rPr lang="en-US" altLang="zh-CN" sz="2800" b="1" dirty="0">
                <a:solidFill>
                  <a:srgbClr val="1155CC"/>
                </a:solidFill>
              </a:rPr>
              <a:t>IEP </a:t>
            </a:r>
            <a:r>
              <a:rPr lang="zh-CN" altLang="en-US" sz="2800" b="1" dirty="0">
                <a:solidFill>
                  <a:srgbClr val="1155CC"/>
                </a:solidFill>
              </a:rPr>
              <a:t>的学生在幸福感、</a:t>
            </a:r>
            <a:endParaRPr lang="en-CA" altLang="zh-CN" sz="2800" b="1"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1155CC"/>
                </a:solidFill>
              </a:rPr>
              <a:t>学校参与度和人际关系方</a:t>
            </a:r>
            <a:r>
              <a:rPr lang="zh-CN" altLang="en-US" sz="2800" b="1">
                <a:solidFill>
                  <a:srgbClr val="1155CC"/>
                </a:solidFill>
              </a:rPr>
              <a:t>面的评分如</a:t>
            </a:r>
            <a:r>
              <a:rPr lang="zh-CN" altLang="en-US" sz="2800" b="1" dirty="0">
                <a:solidFill>
                  <a:srgbClr val="1155CC"/>
                </a:solidFill>
              </a:rPr>
              <a:t>何？</a:t>
            </a:r>
            <a:endParaRPr sz="2800" b="1"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按幸福感与参与度的 </a:t>
            </a:r>
            <a:r>
              <a:rPr lang="en-US" dirty="0"/>
              <a:t>IEP</a:t>
            </a:r>
            <a:endParaRPr dirty="0"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7" y="1010703"/>
            <a:ext cx="484948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00" y="1526100"/>
            <a:ext cx="8096099" cy="2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按人际关系的 </a:t>
            </a:r>
            <a:r>
              <a:rPr lang="en-US" dirty="0"/>
              <a:t>IEP</a:t>
            </a:r>
            <a:endParaRPr dirty="0"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7" y="1010703"/>
            <a:ext cx="484948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8503"/>
            <a:ext cx="8839201" cy="268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按教育者期望的 </a:t>
            </a:r>
            <a:r>
              <a:rPr lang="en-US" dirty="0"/>
              <a:t>IEP</a:t>
            </a:r>
            <a:endParaRPr dirty="0"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7" y="1010703"/>
            <a:ext cx="484948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1400" y="1597503"/>
            <a:ext cx="535305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接下来的步骤</a:t>
            </a:r>
            <a:endParaRPr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352700" y="960125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altLang="en-US" sz="2400" dirty="0"/>
              <a:t>将进行额外的分析，以进一步分解 </a:t>
            </a:r>
            <a:r>
              <a:rPr lang="en-US" altLang="zh-CN" sz="2400" dirty="0"/>
              <a:t>IEP </a:t>
            </a:r>
            <a:r>
              <a:rPr lang="zh-CN" altLang="en-US" sz="2400" dirty="0"/>
              <a:t>组，以更好地了解具有不同特殊性，和安置学生的经历和结果。</a:t>
            </a:r>
            <a:endParaRPr lang="en-CA" altLang="zh-CN" sz="2400" dirty="0"/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altLang="en-US" sz="2400" dirty="0"/>
              <a:t>高级团队将进一步完善全系统目标和应对策略。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zh-CN" altLang="en-US" dirty="0"/>
              <a:t>定义</a:t>
            </a:r>
            <a:endParaRPr sz="4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35600" y="1458325"/>
            <a:ext cx="82728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CN" altLang="en-US" sz="1700" b="1" dirty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个人教育计划 </a:t>
            </a:r>
            <a:r>
              <a:rPr lang="en-US" altLang="zh-CN" sz="1700" b="1" dirty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(IEP) </a:t>
            </a:r>
            <a:r>
              <a:rPr lang="zh-CN" altLang="en-US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包括正式的、非正式的和有天赋的 </a:t>
            </a:r>
            <a:r>
              <a:rPr lang="en-US" altLang="zh-CN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IEP</a:t>
            </a: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CN" altLang="en-US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（无论本文档中提到任何的 </a:t>
            </a:r>
            <a:r>
              <a:rPr lang="en-US" altLang="zh-CN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IEP</a:t>
            </a:r>
            <a:r>
              <a:rPr lang="zh-CN" altLang="en-US" sz="1700" dirty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。）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altLang="zh-CN" sz="1700" b="1" dirty="0">
              <a:solidFill>
                <a:srgbClr val="1155CC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700" b="1" dirty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不对称指数</a:t>
            </a:r>
            <a:r>
              <a:rPr lang="en-CA" altLang="zh-CN" sz="1700" b="1" dirty="0">
                <a:solidFill>
                  <a:schemeClr val="tx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zh-CN" altLang="en-US" sz="1700" dirty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是指衡量一个群体在项目或服务中的代表性。它回答了特定身份群体的人</a:t>
            </a:r>
            <a:r>
              <a:rPr lang="en-CA" altLang="zh-CN" sz="1700" dirty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zh-CN" altLang="en-US" sz="1700" dirty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在指定计划或服务中的代表比例</a:t>
            </a:r>
            <a:r>
              <a:rPr lang="en-CA" altLang="zh-CN" sz="1700" dirty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zh-CN" altLang="en-US" sz="1700" dirty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是否与他们</a:t>
            </a:r>
            <a:r>
              <a:rPr lang="zh-CN" altLang="en-US" sz="1700" b="1" dirty="0">
                <a:solidFill>
                  <a:schemeClr val="accent5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在更广泛的校区人口中</a:t>
            </a:r>
            <a:r>
              <a:rPr lang="zh-CN" altLang="en-US" sz="1700" dirty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的比例相对称</a:t>
            </a: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 b="1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CC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492450" y="858300"/>
            <a:ext cx="8272800" cy="337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1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不成比例指数 </a:t>
            </a:r>
            <a:r>
              <a:rPr lang="en-US" altLang="zh-CN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DI) </a:t>
            </a:r>
            <a:r>
              <a:rPr lang="zh-CN" altLang="en-US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计算如下：</a:t>
            </a:r>
            <a:r>
              <a:rPr lang="en-US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CA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				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highlight>
                  <a:srgbClr val="FF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highlight>
                  <a:srgbClr val="FF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组学生在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highlight>
                  <a:srgbClr val="FF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感兴趣的特定课程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highlight>
                  <a:srgbClr val="FF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中的</a:t>
            </a:r>
            <a:r>
              <a:rPr kumimoji="0" lang="en-CA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highlight>
                  <a:srgbClr val="FF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highlight>
                <a:srgbClr val="FFFFFF"/>
              </a:highlight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CA" altLang="zh-CN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	   </a:t>
            </a:r>
            <a:r>
              <a:rPr lang="zh-CN" altLang="en-US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不成比例指数 </a:t>
            </a:r>
            <a:r>
              <a:rPr lang="en-US" altLang="zh-CN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DI) </a:t>
            </a:r>
            <a:r>
              <a:rPr lang="en-US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=		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highlight>
                  <a:srgbClr val="FF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				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HDSB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学生总人数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中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组学生的</a:t>
            </a:r>
            <a:r>
              <a:rPr kumimoji="0" lang="en-CA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解释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 </a:t>
            </a:r>
            <a:r>
              <a:rPr lang="zh-CN" alt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值 </a:t>
            </a:r>
            <a:r>
              <a:rPr lang="zh-CN" alt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等于 </a:t>
            </a:r>
            <a:r>
              <a:rPr lang="en-US" altLang="zh-C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lang="zh-CN" alt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表示相对于整个人口中的比例预测的 </a:t>
            </a:r>
            <a:r>
              <a:rPr lang="zh-CN" alt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对称代表性或均等</a:t>
            </a:r>
            <a:endParaRPr lang="en-CA" altLang="zh-CN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n-US" altLang="zh-CN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 </a:t>
            </a:r>
            <a:r>
              <a:rPr lang="zh-CN" altLang="en-US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值 </a:t>
            </a:r>
            <a:r>
              <a:rPr lang="zh-CN" altLang="en-US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大于 </a:t>
            </a:r>
            <a:r>
              <a:rPr lang="en-US" altLang="zh-CN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lang="zh-CN" altLang="en-US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表示相对于整个人口中的比例预测的 </a:t>
            </a:r>
            <a:r>
              <a:rPr lang="zh-CN" altLang="en-US" b="1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过度代表性</a:t>
            </a:r>
            <a:endParaRPr lang="en-CA" altLang="zh-CN" b="1" dirty="0">
              <a:solidFill>
                <a:srgbClr val="1155CC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n-US" altLang="zh-CN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 </a:t>
            </a:r>
            <a:r>
              <a:rPr lang="zh-CN" altLang="en-US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值 </a:t>
            </a:r>
            <a:r>
              <a:rPr lang="zh-CN" altLang="en-US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小于 </a:t>
            </a:r>
            <a:r>
              <a:rPr lang="en-US" altLang="zh-CN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lang="zh-CN" altLang="en-US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表示相对于整个人口中的比例预测的 </a:t>
            </a:r>
            <a:r>
              <a:rPr lang="zh-CN" altLang="en-US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代表性不足</a:t>
            </a:r>
            <a:endParaRPr dirty="0">
              <a:solidFill>
                <a:srgbClr val="CC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zh-CN" altLang="en-US" dirty="0"/>
              <a:t>不对称指数</a:t>
            </a:r>
            <a:endParaRPr sz="4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588" y="2136351"/>
            <a:ext cx="4951751" cy="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400"/>
              <a:t>参与率 </a:t>
            </a:r>
            <a:r>
              <a:rPr lang="en-US" altLang="zh-CN" sz="3400"/>
              <a:t>- </a:t>
            </a:r>
            <a:r>
              <a:rPr lang="zh-CN" altLang="en-US" sz="3400"/>
              <a:t>有 </a:t>
            </a:r>
            <a:r>
              <a:rPr lang="en-US" altLang="zh-CN" sz="3400"/>
              <a:t>IEP </a:t>
            </a:r>
            <a:r>
              <a:rPr lang="zh-CN" altLang="en-US" sz="3400"/>
              <a:t>的学生</a:t>
            </a:r>
            <a:endParaRPr sz="3400" dirty="0"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325" y="1016750"/>
            <a:ext cx="6111351" cy="37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/>
            <a:r>
              <a:rPr lang="zh-CN" altLang="en-US" sz="2800" b="1" dirty="0">
                <a:solidFill>
                  <a:srgbClr val="FF0000"/>
                </a:solidFill>
              </a:rPr>
              <a:t>谁是有 </a:t>
            </a:r>
            <a:r>
              <a:rPr lang="en-US" altLang="zh-CN" sz="2800" b="1" dirty="0">
                <a:solidFill>
                  <a:srgbClr val="FF0000"/>
                </a:solidFill>
              </a:rPr>
              <a:t>IEP </a:t>
            </a:r>
            <a:r>
              <a:rPr lang="zh-CN" altLang="en-US" sz="2800" b="1" dirty="0">
                <a:solidFill>
                  <a:srgbClr val="FF0000"/>
                </a:solidFill>
              </a:rPr>
              <a:t>的学生？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900" dirty="0"/>
              <a:t>根据注册按性别划分的 </a:t>
            </a:r>
            <a:r>
              <a:rPr lang="en-US" altLang="zh-CN" sz="3900" dirty="0"/>
              <a:t>IEP</a:t>
            </a:r>
            <a:endParaRPr sz="3900" dirty="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950" y="942075"/>
            <a:ext cx="5800076" cy="378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按性别认同的 </a:t>
            </a:r>
            <a:r>
              <a:rPr lang="en-US" altLang="zh-CN" dirty="0"/>
              <a:t>IEP</a:t>
            </a:r>
            <a:endParaRPr dirty="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450" y="1258500"/>
            <a:ext cx="5863109" cy="35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按性取向的 </a:t>
            </a:r>
            <a:r>
              <a:rPr lang="en-US" dirty="0"/>
              <a:t>IEP</a:t>
            </a:r>
            <a:endParaRPr dirty="0"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038" y="1016625"/>
            <a:ext cx="6079924" cy="36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按种族的 </a:t>
            </a:r>
            <a:r>
              <a:rPr lang="en-US" dirty="0"/>
              <a:t>IEP</a:t>
            </a:r>
            <a:endParaRPr dirty="0"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7" y="1010703"/>
            <a:ext cx="4849482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400" y="1373700"/>
            <a:ext cx="6138600" cy="33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8C4F034FDA3A14D88CBCEBCE840DB97" ma:contentTypeVersion="2" ma:contentTypeDescription="Upload an image." ma:contentTypeScope="" ma:versionID="5d224354c0c67df95adc8b2a8761e8e7">
  <xsd:schema xmlns:xsd="http://www.w3.org/2001/XMLSchema" xmlns:xs="http://www.w3.org/2001/XMLSchema" xmlns:p="http://schemas.microsoft.com/office/2006/metadata/properties" xmlns:ns1="http://schemas.microsoft.com/sharepoint/v3" xmlns:ns2="84CA7BAC-7791-47E9-A66A-9F84AB876AFA" xmlns:ns3="http://schemas.microsoft.com/sharepoint/v3/fields" xmlns:ns4="fe46685c-a291-4a55-a310-2e229e918259" targetNamespace="http://schemas.microsoft.com/office/2006/metadata/properties" ma:root="true" ma:fieldsID="26d9587a1f2536df15b7783e2226669e" ns1:_="" ns2:_="" ns3:_="" ns4:_="">
    <xsd:import namespace="http://schemas.microsoft.com/sharepoint/v3"/>
    <xsd:import namespace="84CA7BAC-7791-47E9-A66A-9F84AB876AFA"/>
    <xsd:import namespace="http://schemas.microsoft.com/sharepoint/v3/fields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A7BAC-7791-47E9-A66A-9F84AB876AF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84CA7BAC-7791-47E9-A66A-9F84AB876AFA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328D78B-7348-4D6F-90E6-A7FBCAEE0B3E}"/>
</file>

<file path=customXml/itemProps2.xml><?xml version="1.0" encoding="utf-8"?>
<ds:datastoreItem xmlns:ds="http://schemas.openxmlformats.org/officeDocument/2006/customXml" ds:itemID="{94B9D0D6-9395-466B-9252-3A671799FAB4}"/>
</file>

<file path=customXml/itemProps3.xml><?xml version="1.0" encoding="utf-8"?>
<ds:datastoreItem xmlns:ds="http://schemas.openxmlformats.org/officeDocument/2006/customXml" ds:itemID="{96461E08-1356-4833-A943-038C9D11C5D9}"/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1169</Words>
  <Application>Microsoft Office PowerPoint</Application>
  <PresentationFormat>On-screen Show (16:9)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Open Sans</vt:lpstr>
      <vt:lpstr>Calibri</vt:lpstr>
      <vt:lpstr>Office Theme</vt:lpstr>
      <vt:lpstr>PowerPoint Presentation</vt:lpstr>
      <vt:lpstr>定义</vt:lpstr>
      <vt:lpstr>不对称指数</vt:lpstr>
      <vt:lpstr>参与率 - 有 IEP 的学生</vt:lpstr>
      <vt:lpstr>PowerPoint Presentation</vt:lpstr>
      <vt:lpstr>根据注册按性别划分的 IEP</vt:lpstr>
      <vt:lpstr>按性别认同的 IEP</vt:lpstr>
      <vt:lpstr>按性取向的 IEP</vt:lpstr>
      <vt:lpstr>按种族的 IEP</vt:lpstr>
      <vt:lpstr>PowerPoint Presentation</vt:lpstr>
      <vt:lpstr>按学校氛围和归属感的 IEP</vt:lpstr>
      <vt:lpstr>按积极表现的 IEP</vt:lpstr>
      <vt:lpstr>PowerPoint Presentation</vt:lpstr>
      <vt:lpstr>按幸福感与参与度的 IEP</vt:lpstr>
      <vt:lpstr>按人际关系的 IEP</vt:lpstr>
      <vt:lpstr>按教育者期望的 IEP</vt:lpstr>
      <vt:lpstr>接下来的步骤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Bisceglia2</dc:creator>
  <cp:lastModifiedBy>Herman Law</cp:lastModifiedBy>
  <cp:revision>90</cp:revision>
  <dcterms:modified xsi:type="dcterms:W3CDTF">2022-06-22T14:55:33Z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0x0101009148F5A04DDD49CBA7127AADA5FB792B00AADE34325A8B49CDA8BB4DB53328F21400C8C4F034FDA3A14D88CBCEBCE840DB97</vt:lpwstr>
  </property>
</Properties>
</file>