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s/comment2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3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Hunt Gibbons" initials="JH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1" autoAdjust="0"/>
    <p:restoredTop sz="94660"/>
  </p:normalViewPr>
  <p:slideViewPr>
    <p:cSldViewPr snapToGrid="0">
      <p:cViewPr>
        <p:scale>
          <a:sx n="75" d="100"/>
          <a:sy n="75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7T11:08:07.061" idx="1">
    <p:pos x="6000" y="0"/>
    <p:text>should we highlight the work needed in Applied Math, above prov but still a gap to close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7T11:08:07.113" idx="2">
    <p:pos x="6000" y="0"/>
    <p:text>I'm not mathy but why is the value added 39%, when 41% rose to standard. Even if I take off the 2 who dropped from standard, I get 39.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7T11:08:07.374" idx="3">
    <p:pos x="6000" y="0"/>
    <p:text>how about a final slide with the Learn  , Grow Succeed Together statement and visual 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0466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55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606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3437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JHG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518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931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48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852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JHG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462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JHG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415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115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JHG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310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925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algn="ctr">
              <a:spcBef>
                <a:spcPts val="6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subtitle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add title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42900" indent="-139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pPr>
              <a:spcBef>
                <a:spcPts val="200"/>
              </a:spcBef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add title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spcBef>
                <a:spcPts val="200"/>
              </a:spcBef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4" cy="8229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42900" indent="-139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 rot="5400000">
            <a:off x="4732337" y="2171700"/>
            <a:ext cx="5851526" cy="2057400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6" cy="60197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42900" indent="-139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42900" indent="-1397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t>Click to add title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42900" indent="-165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half" idx="13"/>
          </p:nvPr>
        </p:nvSpPr>
        <p:spPr>
          <a:xfrm>
            <a:off x="4648199" y="1600200"/>
            <a:ext cx="4038600" cy="4525963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pPr marL="342900" indent="-165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>
            <a:lvl1pPr>
              <a:spcBef>
                <a:spcPts val="4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add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457199" y="2174874"/>
            <a:ext cx="4040189" cy="3951289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pPr marL="342900" indent="-1905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4"/>
          </p:nvPr>
        </p:nvSpPr>
        <p:spPr>
          <a:xfrm>
            <a:off x="4645024" y="1535112"/>
            <a:ext cx="4041775" cy="639763"/>
          </a:xfrm>
          <a:prstGeom prst="rect">
            <a:avLst/>
          </a:prstGeom>
        </p:spPr>
        <p:txBody>
          <a:bodyPr lIns="91424" tIns="91424" rIns="91424" bIns="91424" anchor="b">
            <a:normAutofit/>
          </a:bodyPr>
          <a:lstStyle/>
          <a:p>
            <a:pPr>
              <a:spcBef>
                <a:spcPts val="4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half" idx="15"/>
          </p:nvPr>
        </p:nvSpPr>
        <p:spPr>
          <a:xfrm>
            <a:off x="4645024" y="2174874"/>
            <a:ext cx="4041775" cy="3951289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/>
          <a:p>
            <a:pPr marL="342900" indent="-1905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0.png" descr="HDSB Power point cover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863" cy="358100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ctrTitle"/>
          </p:nvPr>
        </p:nvSpPr>
        <p:spPr>
          <a:xfrm>
            <a:off x="685800" y="1700210"/>
            <a:ext cx="7772400" cy="1900237"/>
          </a:xfrm>
          <a:prstGeom prst="rect">
            <a:avLst/>
          </a:prstGeom>
        </p:spPr>
        <p:txBody>
          <a:bodyPr lIns="45699" tIns="45699" rIns="45699" bIns="45699">
            <a:normAutofit fontScale="90000"/>
          </a:bodyPr>
          <a:lstStyle/>
          <a:p>
            <a:pPr defTabSz="850391">
              <a:defRPr sz="4092"/>
            </a:pPr>
            <a:r>
              <a:t>HDSB </a:t>
            </a:r>
            <a:br/>
            <a:r>
              <a:t>EQAO HIGHLIGHTS</a:t>
            </a:r>
            <a:br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ubTitle" sz="quarter" idx="1"/>
          </p:nvPr>
        </p:nvSpPr>
        <p:spPr>
          <a:xfrm>
            <a:off x="1371599" y="3886200"/>
            <a:ext cx="6400801" cy="1752600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spcBef>
                <a:spcPts val="0"/>
              </a:spcBef>
              <a:defRPr>
                <a:solidFill>
                  <a:srgbClr val="898989"/>
                </a:solidFill>
              </a:defRPr>
            </a:lvl1pPr>
          </a:lstStyle>
          <a:p>
            <a:r>
              <a:t>2015 - 2016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286" y="889000"/>
            <a:ext cx="5284789" cy="24209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6353175" y="2525710"/>
            <a:ext cx="1931986" cy="1568450"/>
            <a:chOff x="0" y="0"/>
            <a:chExt cx="1931985" cy="1568449"/>
          </a:xfrm>
        </p:grpSpPr>
        <p:sp>
          <p:nvSpPr>
            <p:cNvPr id="185" name="Shape 185"/>
            <p:cNvSpPr/>
            <p:nvPr/>
          </p:nvSpPr>
          <p:spPr>
            <a:xfrm>
              <a:off x="0" y="-1"/>
              <a:ext cx="1931986" cy="156845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-1"/>
              <a:ext cx="1931986" cy="1543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/>
              </a:lvl1pPr>
            </a:lstStyle>
            <a:p>
              <a:r>
                <a:t>Attitudinal and Behavioural Data provides valuable “student voice”</a:t>
              </a:r>
            </a:p>
          </p:txBody>
        </p:sp>
      </p:grpSp>
      <p:pic>
        <p:nvPicPr>
          <p:cNvPr id="188" name="image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074" y="3297237"/>
            <a:ext cx="5383213" cy="2435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Group 191"/>
          <p:cNvGrpSpPr/>
          <p:nvPr/>
        </p:nvGrpSpPr>
        <p:grpSpPr>
          <a:xfrm>
            <a:off x="2411410" y="3860799"/>
            <a:ext cx="992188" cy="936626"/>
            <a:chOff x="0" y="0"/>
            <a:chExt cx="992187" cy="936624"/>
          </a:xfrm>
        </p:grpSpPr>
        <p:sp>
          <p:nvSpPr>
            <p:cNvPr id="189" name="Shape 189"/>
            <p:cNvSpPr/>
            <p:nvPr/>
          </p:nvSpPr>
          <p:spPr>
            <a:xfrm>
              <a:off x="0" y="-1"/>
              <a:ext cx="992188" cy="93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891"/>
                  </a:moveTo>
                  <a:lnTo>
                    <a:pt x="3326" y="9613"/>
                  </a:lnTo>
                  <a:lnTo>
                    <a:pt x="2139" y="4278"/>
                  </a:lnTo>
                  <a:lnTo>
                    <a:pt x="7474" y="4278"/>
                  </a:lnTo>
                  <a:lnTo>
                    <a:pt x="10800" y="0"/>
                  </a:lnTo>
                  <a:lnTo>
                    <a:pt x="14126" y="4278"/>
                  </a:lnTo>
                  <a:lnTo>
                    <a:pt x="19461" y="4278"/>
                  </a:lnTo>
                  <a:lnTo>
                    <a:pt x="18274" y="9613"/>
                  </a:lnTo>
                  <a:lnTo>
                    <a:pt x="21600" y="13891"/>
                  </a:lnTo>
                  <a:lnTo>
                    <a:pt x="16793" y="16265"/>
                  </a:lnTo>
                  <a:lnTo>
                    <a:pt x="15606" y="21600"/>
                  </a:lnTo>
                  <a:lnTo>
                    <a:pt x="10800" y="19226"/>
                  </a:lnTo>
                  <a:lnTo>
                    <a:pt x="5993" y="21600"/>
                  </a:lnTo>
                  <a:lnTo>
                    <a:pt x="4806" y="16265"/>
                  </a:lnTo>
                  <a:lnTo>
                    <a:pt x="0" y="1389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miter lim="800000"/>
            </a:ln>
            <a:effectLst>
              <a:outerShdw blurRad="635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0" y="320992"/>
              <a:ext cx="992188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New </a:t>
              </a:r>
            </a:p>
          </p:txBody>
        </p:sp>
      </p:grpSp>
      <p:sp>
        <p:nvSpPr>
          <p:cNvPr id="192" name="Shape 192"/>
          <p:cNvSpPr/>
          <p:nvPr/>
        </p:nvSpPr>
        <p:spPr>
          <a:xfrm>
            <a:off x="2751236" y="185142"/>
            <a:ext cx="3641528" cy="53486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 defTabSz="768095">
              <a:defRPr sz="3024"/>
            </a:lvl1pPr>
          </a:lstStyle>
          <a:p>
            <a:r>
              <a:t>Student Perceptions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227011" y="1930399"/>
            <a:ext cx="8929686" cy="2735264"/>
          </a:xfrm>
          <a:prstGeom prst="rect">
            <a:avLst/>
          </a:prstGeom>
        </p:spPr>
        <p:txBody>
          <a:bodyPr lIns="45699" tIns="45699" rIns="45699" bIns="45699">
            <a:normAutofit fontScale="92500" lnSpcReduction="20000"/>
          </a:bodyPr>
          <a:lstStyle/>
          <a:p>
            <a:pPr marL="0" indent="0" defTabSz="804672">
              <a:spcBef>
                <a:spcPts val="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Our plan to meet our goal includes:</a:t>
            </a:r>
          </a:p>
          <a:p>
            <a:pPr marL="166688" indent="0" defTabSz="804672">
              <a:spcBef>
                <a:spcPts val="4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Levelled Literacy Intervention in every elementary school</a:t>
            </a:r>
          </a:p>
          <a:p>
            <a:pPr marL="166688" indent="0" defTabSz="804672">
              <a:spcBef>
                <a:spcPts val="4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System level professional development </a:t>
            </a:r>
            <a:endParaRPr lang="en-US" dirty="0" smtClean="0"/>
          </a:p>
          <a:p>
            <a:pPr marL="166688" indent="0" defTabSz="804672">
              <a:spcBef>
                <a:spcPts val="4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School-based monitoring meetings</a:t>
            </a:r>
            <a:endParaRPr dirty="0"/>
          </a:p>
          <a:p>
            <a:pPr marL="166688" indent="0" defTabSz="804672">
              <a:spcBef>
                <a:spcPts val="4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Staff resources (e.g., Learning Resource Teachers)</a:t>
            </a:r>
          </a:p>
          <a:p>
            <a:pPr marL="0" indent="0" defTabSz="804672">
              <a:spcBef>
                <a:spcPts val="5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defTabSz="804672">
              <a:spcBef>
                <a:spcPts val="5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Resulting in continued growth over time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115568" y="6019446"/>
            <a:ext cx="7848601" cy="715651"/>
            <a:chOff x="0" y="0"/>
            <a:chExt cx="7848600" cy="976200"/>
          </a:xfrm>
        </p:grpSpPr>
        <p:sp>
          <p:nvSpPr>
            <p:cNvPr id="195" name="Shape 195"/>
            <p:cNvSpPr/>
            <p:nvPr/>
          </p:nvSpPr>
          <p:spPr>
            <a:xfrm>
              <a:off x="0" y="-1"/>
              <a:ext cx="7848600" cy="9762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-1"/>
              <a:ext cx="7848600" cy="911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80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Every Kindergarten to Grade 3 student will receive intensive guided instruction in reading. Students who do not demonstrate movement towards their grade level target, will be assessed and supported by a second tier of support. Source: HDSB Multi-Year Plan 2012-2016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6588125" y="703262"/>
            <a:ext cx="2201862" cy="976313"/>
            <a:chOff x="0" y="0"/>
            <a:chExt cx="2201861" cy="976312"/>
          </a:xfrm>
        </p:grpSpPr>
        <p:sp>
          <p:nvSpPr>
            <p:cNvPr id="198" name="Shape 198"/>
            <p:cNvSpPr/>
            <p:nvPr/>
          </p:nvSpPr>
          <p:spPr>
            <a:xfrm>
              <a:off x="0" y="-1"/>
              <a:ext cx="2201862" cy="97631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-1"/>
              <a:ext cx="2201862" cy="959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/>
              </a:lvl1pPr>
            </a:lstStyle>
            <a:p>
              <a:r>
                <a:rPr dirty="0"/>
                <a:t>“Best ever” results for Gr. 3 Reading and Gr. 6 Writing 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1792585" y="248642"/>
            <a:ext cx="4238031" cy="7606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/>
            </a:lvl1pPr>
          </a:lstStyle>
          <a:p>
            <a:r>
              <a:t>Literacy Plan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79386" y="1166019"/>
            <a:ext cx="8600820" cy="4525962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indent="-34290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HDSB Math Plan in place (year three)</a:t>
            </a:r>
          </a:p>
          <a:p>
            <a:pPr indent="-342900">
              <a:spcBef>
                <a:spcPts val="5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Ministry “Renewed Math Strategy” (year one)</a:t>
            </a:r>
          </a:p>
          <a:p>
            <a:pPr indent="-342900">
              <a:spcBef>
                <a:spcPts val="5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Focus:</a:t>
            </a:r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Build on successes in literacy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Math lead in every elementary school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Resources in every school (including intervention)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Board sponsored Additional Qualifications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System, school and classroom professional learning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Intentional learning for students with learning disabilities K-12</a:t>
            </a:r>
            <a:endParaRPr sz="2800" dirty="0"/>
          </a:p>
          <a:p>
            <a:pPr marL="569913" lvl="1" indent="-284163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200"/>
            </a:pPr>
            <a:r>
              <a:rPr dirty="0"/>
              <a:t>Applied Learning Strategy in secondary schools</a:t>
            </a:r>
          </a:p>
        </p:txBody>
      </p:sp>
      <p:pic>
        <p:nvPicPr>
          <p:cNvPr id="204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4412" y="2163097"/>
            <a:ext cx="1585016" cy="163491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452985" y="223242"/>
            <a:ext cx="4238030" cy="7606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/>
            </a:lvl1pPr>
          </a:lstStyle>
          <a:p>
            <a:r>
              <a:t>Mathematics Plan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88"/>
          <a:stretch/>
        </p:blipFill>
        <p:spPr>
          <a:xfrm>
            <a:off x="126437" y="3158126"/>
            <a:ext cx="5771689" cy="252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082" y="1982062"/>
            <a:ext cx="6018571" cy="1954306"/>
          </a:xfrm>
          <a:prstGeom prst="rect">
            <a:avLst/>
          </a:prstGeom>
        </p:spPr>
      </p:pic>
      <p:grpSp>
        <p:nvGrpSpPr>
          <p:cNvPr id="212" name="Group 212"/>
          <p:cNvGrpSpPr/>
          <p:nvPr/>
        </p:nvGrpSpPr>
        <p:grpSpPr>
          <a:xfrm>
            <a:off x="6651507" y="423862"/>
            <a:ext cx="2049698" cy="908842"/>
            <a:chOff x="0" y="0"/>
            <a:chExt cx="2049697" cy="908841"/>
          </a:xfrm>
        </p:grpSpPr>
        <p:sp>
          <p:nvSpPr>
            <p:cNvPr id="210" name="Shape 210"/>
            <p:cNvSpPr/>
            <p:nvPr/>
          </p:nvSpPr>
          <p:spPr>
            <a:xfrm>
              <a:off x="0" y="-1"/>
              <a:ext cx="2049698" cy="90884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143814"/>
              <a:ext cx="2049698" cy="62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000"/>
              </a:lvl1pPr>
            </a:lstStyle>
            <a:p>
              <a:r>
                <a:t>How do we use this information?</a:t>
              </a:r>
            </a:p>
          </p:txBody>
        </p:sp>
      </p:grpSp>
      <p:pic>
        <p:nvPicPr>
          <p:cNvPr id="213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1316" y="4158248"/>
            <a:ext cx="1919890" cy="1377313"/>
          </a:xfrm>
          <a:prstGeom prst="rect">
            <a:avLst/>
          </a:prstGeom>
          <a:ln w="12700">
            <a:miter lim="400000"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37" y="237330"/>
            <a:ext cx="5654931" cy="196174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2370435" y="223242"/>
            <a:ext cx="4403130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>
            <a:normAutofit fontScale="90000"/>
          </a:bodyPr>
          <a:lstStyle>
            <a:lvl1pPr defTabSz="640079">
              <a:defRPr sz="224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EQAO Results Overview </a:t>
            </a:r>
          </a:p>
        </p:txBody>
      </p:sp>
      <p:graphicFrame>
        <p:nvGraphicFramePr>
          <p:cNvPr id="134" name="Table 134"/>
          <p:cNvGraphicFramePr/>
          <p:nvPr/>
        </p:nvGraphicFramePr>
        <p:xfrm>
          <a:off x="457200" y="2349500"/>
          <a:ext cx="4038600" cy="1067618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Grade 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Reading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Writing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Math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HDSB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Table 135"/>
          <p:cNvGraphicFramePr/>
          <p:nvPr/>
        </p:nvGraphicFramePr>
        <p:xfrm>
          <a:off x="457200" y="915987"/>
          <a:ext cx="4038600" cy="1174725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414325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Grade 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433FF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rgbClr val="0433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Reading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rgbClr val="0433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Writing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rgbClr val="0433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Math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rgbClr val="0433FF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rgbClr val="0433FF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42385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HDSB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79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78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rgbClr val="0433FF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72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36" name="Table 136"/>
          <p:cNvGraphicFramePr/>
          <p:nvPr/>
        </p:nvGraphicFramePr>
        <p:xfrm>
          <a:off x="4843462" y="1405731"/>
          <a:ext cx="4170324" cy="1512167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1687499"/>
                <a:gridCol w="1189025"/>
                <a:gridCol w="1293800"/>
              </a:tblGrid>
              <a:tr h="657225">
                <a:tc>
                  <a:txBody>
                    <a:bodyPr/>
                    <a:lstStyle/>
                    <a:p>
                      <a:pPr algn="ctr"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Grade 9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Math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Applied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Academic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424792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HDSB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37" name="Table 137"/>
          <p:cNvGraphicFramePr/>
          <p:nvPr/>
        </p:nvGraphicFramePr>
        <p:xfrm>
          <a:off x="418312" y="3783012"/>
          <a:ext cx="8307375" cy="1697025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1601775"/>
                <a:gridCol w="3352800"/>
                <a:gridCol w="3352800"/>
              </a:tblGrid>
              <a:tr h="731825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OSSLT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Achievement Results for Fully Participating First-Time Eligible Students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>
                          <a:latin typeface="Calibri"/>
                          <a:ea typeface="Calibri"/>
                          <a:cs typeface="Calibri"/>
                        </a:rPr>
                        <a:t>Achievement Results for Fully Participating, Previously Eligible Students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gradFill flip="none" rotWithShape="1">
                      <a:gsLst>
                        <a:gs pos="0">
                          <a:schemeClr val="accent1">
                            <a:hueOff val="357503"/>
                            <a:satOff val="54545"/>
                            <a:lumOff val="29273"/>
                          </a:schemeClr>
                        </a:gs>
                        <a:gs pos="35000">
                          <a:srgbClr val="BDD4FF"/>
                        </a:gs>
                        <a:gs pos="100000">
                          <a:schemeClr val="accent1">
                            <a:hueOff val="418253"/>
                            <a:satOff val="54545"/>
                            <a:lumOff val="42493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HDSB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88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81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>
                          <a:latin typeface="Calibri"/>
                          <a:ea typeface="Calibri"/>
                          <a:cs typeface="Calibri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68536" y="1530350"/>
            <a:ext cx="23098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 b="1"/>
            </a:lvl1pPr>
          </a:lstStyle>
          <a:p>
            <a:r>
              <a:t>PRIMARY READING</a:t>
            </a:r>
          </a:p>
        </p:txBody>
      </p:sp>
      <p:pic>
        <p:nvPicPr>
          <p:cNvPr id="140" name="image04.png"/>
          <p:cNvPicPr>
            <a:picLocks noChangeAspect="1"/>
          </p:cNvPicPr>
          <p:nvPr/>
        </p:nvPicPr>
        <p:blipFill>
          <a:blip r:embed="rId3">
            <a:extLst/>
          </a:blip>
          <a:srcRect t="3266"/>
          <a:stretch>
            <a:fillRect/>
          </a:stretch>
        </p:blipFill>
        <p:spPr>
          <a:xfrm>
            <a:off x="441325" y="1962149"/>
            <a:ext cx="7947025" cy="38274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6970710" y="635000"/>
            <a:ext cx="1931987" cy="1270000"/>
            <a:chOff x="0" y="0"/>
            <a:chExt cx="1931985" cy="1270000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1931986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0"/>
              <a:ext cx="1931986" cy="1251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/>
              </a:lvl1pPr>
            </a:lstStyle>
            <a:p>
              <a:r>
                <a:rPr dirty="0"/>
                <a:t>Grade 3 Reading at highest level ever!</a:t>
              </a:r>
            </a:p>
          </p:txBody>
        </p:sp>
      </p:grpSp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3232943" y="223242"/>
            <a:ext cx="2678114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>
            <a:noAutofit/>
          </a:bodyPr>
          <a:lstStyle>
            <a:lvl1pPr defTabSz="640079">
              <a:defRPr sz="224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Noteworthy…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712" y="3656012"/>
            <a:ext cx="2009775" cy="2027237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47" name="Shape 147"/>
          <p:cNvSpPr/>
          <p:nvPr/>
        </p:nvSpPr>
        <p:spPr>
          <a:xfrm>
            <a:off x="620711" y="3897815"/>
            <a:ext cx="2009776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r>
              <a:t>Achievement gaps do not exist for English Language Learners  </a:t>
            </a:r>
          </a:p>
        </p:txBody>
      </p:sp>
      <p:pic>
        <p:nvPicPr>
          <p:cNvPr id="148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712" y="1319210"/>
            <a:ext cx="2009775" cy="2027237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49" name="Shape 149"/>
          <p:cNvSpPr/>
          <p:nvPr/>
        </p:nvSpPr>
        <p:spPr>
          <a:xfrm>
            <a:off x="620711" y="1662613"/>
            <a:ext cx="2009776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/>
            </a:pPr>
            <a:r>
              <a:t>Results are sustained for </a:t>
            </a:r>
          </a:p>
          <a:p>
            <a:pPr algn="ctr">
              <a:defRPr sz="2000"/>
            </a:pPr>
            <a:r>
              <a:t>Gr. 9 Math and Ontario Literacy Test</a:t>
            </a:r>
          </a:p>
        </p:txBody>
      </p:sp>
      <p:pic>
        <p:nvPicPr>
          <p:cNvPr id="150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6662" y="3748087"/>
            <a:ext cx="2009775" cy="2027237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51" name="Shape 151"/>
          <p:cNvSpPr/>
          <p:nvPr/>
        </p:nvSpPr>
        <p:spPr>
          <a:xfrm>
            <a:off x="6316662" y="3989890"/>
            <a:ext cx="2009775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r>
              <a:t>Junior math continues to decline for HDSB and the Province</a:t>
            </a:r>
          </a:p>
        </p:txBody>
      </p:sp>
      <p:pic>
        <p:nvPicPr>
          <p:cNvPr id="152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6662" y="1319212"/>
            <a:ext cx="2009775" cy="2027236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53" name="Shape 153"/>
          <p:cNvSpPr/>
          <p:nvPr/>
        </p:nvSpPr>
        <p:spPr>
          <a:xfrm>
            <a:off x="6316662" y="1567365"/>
            <a:ext cx="200977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/>
            </a:pPr>
            <a:r>
              <a:t>“Best ever” results for </a:t>
            </a:r>
          </a:p>
          <a:p>
            <a:pPr algn="ctr">
              <a:defRPr sz="2000"/>
            </a:pPr>
            <a:r>
              <a:t>Gr. 3 Reading and Gr. 6 Writing</a:t>
            </a:r>
          </a:p>
        </p:txBody>
      </p:sp>
      <p:pic>
        <p:nvPicPr>
          <p:cNvPr id="154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8837" y="1319210"/>
            <a:ext cx="2009775" cy="2027237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55" name="Shape 155"/>
          <p:cNvSpPr/>
          <p:nvPr/>
        </p:nvSpPr>
        <p:spPr>
          <a:xfrm>
            <a:off x="3398837" y="1853114"/>
            <a:ext cx="200977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r>
              <a:t>HDSB above the Province in ALL Assessments!</a:t>
            </a:r>
          </a:p>
        </p:txBody>
      </p:sp>
      <p:pic>
        <p:nvPicPr>
          <p:cNvPr id="156" name="image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8837" y="3730621"/>
            <a:ext cx="2009775" cy="2027237"/>
          </a:xfrm>
          <a:prstGeom prst="rect">
            <a:avLst/>
          </a:prstGeom>
          <a:ln w="12700">
            <a:miter lim="400000"/>
          </a:ln>
          <a:effectLst>
            <a:outerShdw blurRad="63500" dist="127000" dir="16200000" rotWithShape="0">
              <a:srgbClr val="000000">
                <a:alpha val="69803"/>
              </a:srgbClr>
            </a:outerShdw>
          </a:effectLst>
        </p:spPr>
      </p:pic>
      <p:sp>
        <p:nvSpPr>
          <p:cNvPr id="157" name="Shape 157"/>
          <p:cNvSpPr/>
          <p:nvPr/>
        </p:nvSpPr>
        <p:spPr>
          <a:xfrm>
            <a:off x="3398837" y="3972425"/>
            <a:ext cx="2009775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/>
            </a:lvl1pPr>
          </a:lstStyle>
          <a:p>
            <a:r>
              <a:t>Applied Math achievement continues to be a focus for improvement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title" idx="4294967295"/>
          </p:nvPr>
        </p:nvSpPr>
        <p:spPr>
          <a:xfrm>
            <a:off x="3232943" y="223242"/>
            <a:ext cx="2678114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>
            <a:normAutofit fontScale="90000"/>
          </a:bodyPr>
          <a:lstStyle>
            <a:lvl1pPr defTabSz="640079">
              <a:defRPr sz="224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100" dirty="0"/>
              <a:t>Noteworthy</a:t>
            </a:r>
            <a:r>
              <a:rPr dirty="0"/>
              <a:t>…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03.png"/>
          <p:cNvPicPr>
            <a:picLocks noChangeAspect="1"/>
          </p:cNvPicPr>
          <p:nvPr/>
        </p:nvPicPr>
        <p:blipFill>
          <a:blip r:embed="rId3">
            <a:extLst/>
          </a:blip>
          <a:srcRect t="2303"/>
          <a:stretch>
            <a:fillRect/>
          </a:stretch>
        </p:blipFill>
        <p:spPr>
          <a:xfrm>
            <a:off x="4572012" y="2636835"/>
            <a:ext cx="4524300" cy="3052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02.png"/>
          <p:cNvPicPr>
            <a:picLocks noChangeAspect="1"/>
          </p:cNvPicPr>
          <p:nvPr/>
        </p:nvPicPr>
        <p:blipFill>
          <a:blip r:embed="rId4">
            <a:extLst/>
          </a:blip>
          <a:srcRect t="2778"/>
          <a:stretch>
            <a:fillRect/>
          </a:stretch>
        </p:blipFill>
        <p:spPr>
          <a:xfrm>
            <a:off x="104775" y="1500187"/>
            <a:ext cx="4467224" cy="292890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232943" y="223242"/>
            <a:ext cx="2678114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>
            <a:noAutofit/>
          </a:bodyPr>
          <a:lstStyle>
            <a:lvl1pPr defTabSz="640079">
              <a:defRPr sz="224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Noteworthy…</a:t>
            </a:r>
          </a:p>
        </p:txBody>
      </p:sp>
      <p:sp>
        <p:nvSpPr>
          <p:cNvPr id="163" name="Shape 163"/>
          <p:cNvSpPr/>
          <p:nvPr/>
        </p:nvSpPr>
        <p:spPr>
          <a:xfrm>
            <a:off x="1283488" y="1049388"/>
            <a:ext cx="1755005" cy="4129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Junior Writing</a:t>
            </a:r>
          </a:p>
        </p:txBody>
      </p:sp>
      <p:sp>
        <p:nvSpPr>
          <p:cNvPr id="164" name="Shape 164"/>
          <p:cNvSpPr/>
          <p:nvPr/>
        </p:nvSpPr>
        <p:spPr>
          <a:xfrm>
            <a:off x="5956697" y="2103488"/>
            <a:ext cx="1755005" cy="4129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Junior Writing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457200" y="4813300"/>
            <a:ext cx="8229600" cy="114300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COHORT ANALYSIS</a:t>
            </a:r>
            <a:br/>
            <a:r>
              <a:t>We use this to track the same group of students over time.</a:t>
            </a:r>
            <a:br/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-66676" y="1090612"/>
            <a:ext cx="6137276" cy="719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solidFill>
                  <a:srgbClr val="1F497D"/>
                </a:solidFill>
              </a:defRPr>
            </a:pPr>
            <a:r>
              <a:t>Grade 9 Applied Math</a:t>
            </a:r>
            <a:br/>
            <a:r>
              <a:rPr sz="1600"/>
              <a:t>From Grade 6 in 2012-13 to Grade 9 in 2015-16</a:t>
            </a:r>
          </a:p>
        </p:txBody>
      </p:sp>
      <p:pic>
        <p:nvPicPr>
          <p:cNvPr id="168" name="image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486" y="1797050"/>
            <a:ext cx="6137275" cy="29400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6691310" y="2165349"/>
            <a:ext cx="1931987" cy="1568451"/>
            <a:chOff x="0" y="0"/>
            <a:chExt cx="1931985" cy="1568449"/>
          </a:xfrm>
        </p:grpSpPr>
        <p:sp>
          <p:nvSpPr>
            <p:cNvPr id="169" name="Shape 169"/>
            <p:cNvSpPr/>
            <p:nvPr/>
          </p:nvSpPr>
          <p:spPr>
            <a:xfrm>
              <a:off x="0" y="-1"/>
              <a:ext cx="1931986" cy="156845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>
              <a:outerShdw blurRad="63500" rotWithShape="0">
                <a:srgbClr val="000000">
                  <a:alpha val="74901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-1"/>
              <a:ext cx="1931986" cy="15436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/>
              </a:pPr>
              <a:r>
                <a:t>Significant value added (39%) from </a:t>
              </a:r>
            </a:p>
            <a:p>
              <a:pPr algn="ctr">
                <a:defRPr sz="2000"/>
              </a:pPr>
              <a:r>
                <a:t>Gr. 6 to Gr. 9 Math</a:t>
              </a:r>
            </a:p>
          </p:txBody>
        </p:sp>
      </p:grpSp>
      <p:sp>
        <p:nvSpPr>
          <p:cNvPr id="172" name="Shape 172"/>
          <p:cNvSpPr/>
          <p:nvPr/>
        </p:nvSpPr>
        <p:spPr>
          <a:xfrm>
            <a:off x="3232943" y="223242"/>
            <a:ext cx="2678114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algn="ctr" defTabSz="640079">
              <a:defRPr sz="2240"/>
            </a:lvl1pPr>
          </a:lstStyle>
          <a:p>
            <a:r>
              <a:rPr sz="2800" dirty="0"/>
              <a:t>Noteworthy…</a:t>
            </a: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0.png"/>
          <p:cNvPicPr>
            <a:picLocks noChangeAspect="1"/>
          </p:cNvPicPr>
          <p:nvPr/>
        </p:nvPicPr>
        <p:blipFill>
          <a:blip r:embed="rId3">
            <a:extLst/>
          </a:blip>
          <a:srcRect t="19485" r="38624"/>
          <a:stretch>
            <a:fillRect/>
          </a:stretch>
        </p:blipFill>
        <p:spPr>
          <a:xfrm>
            <a:off x="457200" y="1390650"/>
            <a:ext cx="4611686" cy="395446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5499541" y="2970339"/>
            <a:ext cx="3122723" cy="10983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200"/>
            </a:lvl1pPr>
          </a:lstStyle>
          <a:p>
            <a:r>
              <a:t>We will continue to implement our HDSB Math Plan </a:t>
            </a:r>
          </a:p>
        </p:txBody>
      </p:sp>
      <p:sp>
        <p:nvSpPr>
          <p:cNvPr id="176" name="Shape 176"/>
          <p:cNvSpPr/>
          <p:nvPr/>
        </p:nvSpPr>
        <p:spPr>
          <a:xfrm>
            <a:off x="2452985" y="388342"/>
            <a:ext cx="4238030" cy="7606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/>
            </a:lvl1pPr>
          </a:lstStyle>
          <a:p>
            <a:r>
              <a:t>Cohort Analysis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78"/>
          <p:cNvGraphicFramePr/>
          <p:nvPr>
            <p:extLst>
              <p:ext uri="{D42A27DB-BD31-4B8C-83A1-F6EECF244321}">
                <p14:modId xmlns:p14="http://schemas.microsoft.com/office/powerpoint/2010/main" val="421204197"/>
              </p:ext>
            </p:extLst>
          </p:nvPr>
        </p:nvGraphicFramePr>
        <p:xfrm>
          <a:off x="396100" y="658810"/>
          <a:ext cx="8351798" cy="507301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87549"/>
                <a:gridCol w="2160575"/>
                <a:gridCol w="2087549"/>
                <a:gridCol w="2016125"/>
              </a:tblGrid>
              <a:tr h="1255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EQAO Assessment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2015-2016 Board
(Comparison to 2013-2014)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2015-2016 Province
(Comparison to 2013-2014)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Comparison to 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3 Reading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79% (+3%)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72% (+2%)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+7%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3 Writing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78% (-3%)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74% (-4%)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+4%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3 Mathematics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70% (-4%)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63% (-4%)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+7%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6 Reading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85% (0%)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81% (+2%)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+4%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  <a:tabLst>
                          <a:tab pos="117475" algn="l"/>
                        </a:tabLst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6 Writing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85% (+3%)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80% (+2%)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6 Mathematics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56% (-3%)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>
                          <a:latin typeface="Calibri"/>
                          <a:ea typeface="Calibri"/>
                          <a:cs typeface="Calibri"/>
                        </a:rPr>
                        <a:t>50% (-4%)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+6%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9" name="Shape 179"/>
          <p:cNvSpPr/>
          <p:nvPr/>
        </p:nvSpPr>
        <p:spPr>
          <a:xfrm>
            <a:off x="2528713" y="147042"/>
            <a:ext cx="4086574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 defTabSz="640079">
              <a:defRPr sz="2240"/>
            </a:lvl1pPr>
          </a:lstStyle>
          <a:p>
            <a:r>
              <a:t>Comparison Data: Elementary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81"/>
          <p:cNvGraphicFramePr/>
          <p:nvPr>
            <p:extLst>
              <p:ext uri="{D42A27DB-BD31-4B8C-83A1-F6EECF244321}">
                <p14:modId xmlns:p14="http://schemas.microsoft.com/office/powerpoint/2010/main" val="2374080318"/>
              </p:ext>
            </p:extLst>
          </p:nvPr>
        </p:nvGraphicFramePr>
        <p:xfrm>
          <a:off x="396087" y="1201737"/>
          <a:ext cx="8351825" cy="40322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33650"/>
                <a:gridCol w="2016125"/>
                <a:gridCol w="2089150"/>
                <a:gridCol w="1612900"/>
              </a:tblGrid>
              <a:tr h="122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EQAO Assessment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2015-2016 Board
(Comparison to 2014-2015)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2015-2016 Provincial Results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Comparison to Province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008050">
                <a:tc>
                  <a:txBody>
                    <a:bodyPr/>
                    <a:lstStyle/>
                    <a:p>
                      <a:pPr marL="117475" indent="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9 Applied Mathematics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55% (+1%)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45%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+10%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166688" indent="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Gr. 9 Academic Mathematics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90% (0%)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83%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+7%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166688" indent="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Ontario Literacy Test (first time eligible)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85% (0%)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</a:rPr>
                        <a:t>81%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sz="20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</a:rPr>
                        <a:t>+4%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2" name="Shape 182"/>
          <p:cNvSpPr/>
          <p:nvPr/>
        </p:nvSpPr>
        <p:spPr>
          <a:xfrm>
            <a:off x="3232943" y="388342"/>
            <a:ext cx="3716339" cy="4276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612648">
              <a:defRPr sz="2144"/>
            </a:lvl1pPr>
          </a:lstStyle>
          <a:p>
            <a:r>
              <a:t>Comparison Data: Secondary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ompleted xmlns="http://schemas.microsoft.com/sharepoint/v3">2016-09-21T04:00:00+00:00</DateCompleted>
    <URL xmlns="http://schemas.microsoft.com/sharepoint/v3">
      <Url xsi:nil="true"/>
      <Description xsi:nil="true"/>
    </URL>
    <ArticleStartDate xmlns="http://schemas.microsoft.com/sharepoint/v3">2016-09-21T04:00:00+00:00</ArticleStartDate>
    <Minutes xmlns="23ce10f1-4c01-41ef-9941-08ad22e7fe8a">
      <Url xsi:nil="true"/>
      <Description xsi:nil="true"/>
    </Minut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4AE098B99D441A3BBAE1BB9EF25CC" ma:contentTypeVersion="26" ma:contentTypeDescription="Create a new document." ma:contentTypeScope="" ma:versionID="cc3808e52e236c12c8fb96de8cb76ca5">
  <xsd:schema xmlns:xsd="http://www.w3.org/2001/XMLSchema" xmlns:xs="http://www.w3.org/2001/XMLSchema" xmlns:p="http://schemas.microsoft.com/office/2006/metadata/properties" xmlns:ns1="http://schemas.microsoft.com/sharepoint/v3" xmlns:ns2="fe46685c-a291-4a55-a310-2e229e918259" xmlns:ns3="23ce10f1-4c01-41ef-9941-08ad22e7fe8a" targetNamespace="http://schemas.microsoft.com/office/2006/metadata/properties" ma:root="true" ma:fieldsID="05710d6b1ce5af4e4872e4380128afa9" ns1:_="" ns2:_="" ns3:_="">
    <xsd:import namespace="http://schemas.microsoft.com/sharepoint/v3"/>
    <xsd:import namespace="fe46685c-a291-4a55-a310-2e229e918259"/>
    <xsd:import namespace="23ce10f1-4c01-41ef-9941-08ad22e7fe8a"/>
    <xsd:element name="properties">
      <xsd:complexType>
        <xsd:sequence>
          <xsd:element name="documentManagement">
            <xsd:complexType>
              <xsd:all>
                <xsd:element ref="ns1:DateCompleted" minOccurs="0"/>
                <xsd:element ref="ns1:URL" minOccurs="0"/>
                <xsd:element ref="ns1:ArticleStartDate" minOccurs="0"/>
                <xsd:element ref="ns2:SharedWithUsers" minOccurs="0"/>
                <xsd:element ref="ns3:Minu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ateCompleted" ma:index="2" nillable="true" ma:displayName="Date Completed" ma:description="" ma:format="DateOnly" ma:indexed="true" ma:internalName="DateCompleted" ma:readOnly="false">
      <xsd:simpleType>
        <xsd:restriction base="dms:DateTime"/>
      </xsd:simpleType>
    </xsd:element>
    <xsd:element name="URL" ma:index="9" nillable="true" ma:displayName="Item or Video 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rticleStartDate" ma:index="10" nillable="true" ma:displayName="Meeting Date" ma:description="" ma:format="DateOnly" ma:internalName="Article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e10f1-4c01-41ef-9941-08ad22e7fe8a" elementFormDefault="qualified">
    <xsd:import namespace="http://schemas.microsoft.com/office/2006/documentManagement/types"/>
    <xsd:import namespace="http://schemas.microsoft.com/office/infopath/2007/PartnerControls"/>
    <xsd:element name="Minutes" ma:index="13" nillable="true" ma:displayName="Minutes" ma:format="Hyperlink" ma:internalName="Minut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237954-511A-4FED-BA05-B97ED6672CD0}"/>
</file>

<file path=customXml/itemProps2.xml><?xml version="1.0" encoding="utf-8"?>
<ds:datastoreItem xmlns:ds="http://schemas.openxmlformats.org/officeDocument/2006/customXml" ds:itemID="{5FE8A144-9A19-49F2-AB42-2A457BC4D1E7}"/>
</file>

<file path=customXml/itemProps3.xml><?xml version="1.0" encoding="utf-8"?>
<ds:datastoreItem xmlns:ds="http://schemas.openxmlformats.org/officeDocument/2006/customXml" ds:itemID="{CD0E28EC-713B-4D29-81EB-8416B952504A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562</Words>
  <Application>Microsoft Office PowerPoint</Application>
  <PresentationFormat>On-screen Show (4:3)</PresentationFormat>
  <Paragraphs>151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HDSB  EQAO HIGHLIGHTS </vt:lpstr>
      <vt:lpstr>EQAO Results Overview </vt:lpstr>
      <vt:lpstr>Noteworthy…</vt:lpstr>
      <vt:lpstr>Noteworthy…</vt:lpstr>
      <vt:lpstr>Noteworthy…</vt:lpstr>
      <vt:lpstr>COHORT ANALYSIS We use this to track the same group of students over time.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HDSB  EQAO HIGHLIGHTS</dc:title>
  <dc:creator>Terri Blackwell</dc:creator>
  <cp:lastModifiedBy>Administrator</cp:lastModifiedBy>
  <cp:revision>4</cp:revision>
  <dcterms:modified xsi:type="dcterms:W3CDTF">2016-09-20T01:14:50Z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0x010100E594AE098B99D441A3BBAE1BB9EF25CC</vt:lpwstr>
  </property>
</Properties>
</file>